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4" r:id="rId1"/>
  </p:sldMasterIdLst>
  <p:notesMasterIdLst>
    <p:notesMasterId r:id="rId27"/>
  </p:notesMasterIdLst>
  <p:handoutMasterIdLst>
    <p:handoutMasterId r:id="rId28"/>
  </p:handoutMasterIdLst>
  <p:sldIdLst>
    <p:sldId id="497" r:id="rId2"/>
    <p:sldId id="501" r:id="rId3"/>
    <p:sldId id="502" r:id="rId4"/>
    <p:sldId id="505" r:id="rId5"/>
    <p:sldId id="508" r:id="rId6"/>
    <p:sldId id="506" r:id="rId7"/>
    <p:sldId id="507" r:id="rId8"/>
    <p:sldId id="509" r:id="rId9"/>
    <p:sldId id="510" r:id="rId10"/>
    <p:sldId id="511" r:id="rId11"/>
    <p:sldId id="512" r:id="rId12"/>
    <p:sldId id="514" r:id="rId13"/>
    <p:sldId id="515" r:id="rId14"/>
    <p:sldId id="516" r:id="rId15"/>
    <p:sldId id="518" r:id="rId16"/>
    <p:sldId id="513" r:id="rId17"/>
    <p:sldId id="517" r:id="rId18"/>
    <p:sldId id="519" r:id="rId19"/>
    <p:sldId id="520" r:id="rId20"/>
    <p:sldId id="521" r:id="rId21"/>
    <p:sldId id="522" r:id="rId22"/>
    <p:sldId id="523" r:id="rId23"/>
    <p:sldId id="524" r:id="rId24"/>
    <p:sldId id="525" r:id="rId25"/>
    <p:sldId id="526" r:id="rId26"/>
  </p:sldIdLst>
  <p:sldSz cx="9144000" cy="6858000" type="screen4x3"/>
  <p:notesSz cx="9144000" cy="6858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F0CD9E"/>
    <a:srgbClr val="6600CC"/>
    <a:srgbClr val="333399"/>
    <a:srgbClr val="3333CC"/>
    <a:srgbClr val="D60093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7" autoAdjust="0"/>
    <p:restoredTop sz="94631" autoAdjust="0"/>
  </p:normalViewPr>
  <p:slideViewPr>
    <p:cSldViewPr>
      <p:cViewPr varScale="1">
        <p:scale>
          <a:sx n="65" d="100"/>
          <a:sy n="65" d="100"/>
        </p:scale>
        <p:origin x="144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54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54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E6C4867-324C-49E6-B4D2-D450E87655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839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39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39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F014226-07D4-41E9-85FB-F0C52FEE80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4111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27DB-C938-4A30-B6ED-1143A91812C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3FDD-D416-4D36-BDB4-95DC79059F05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C057-4E0C-4665-9BCE-A3EFD17A42DA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3A74-4F78-455A-A380-BF6A65997A4F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913C1-5FF9-4C78-A192-FD7606D1BCE0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98A9A-981A-4C23-889B-98BCB2DA7E3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EE1B2-A5DB-4013-BEBE-D73F17713A4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EE4C0-4F09-489F-B87C-40B24A4BF444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4600A-1CB3-448A-9E8C-B3BEC1D8C02C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1B55-4D83-49FE-8E3A-9C3666002D23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D83A-094A-4DB4-9F4A-B3D02D5C23FA}" type="slidenum">
              <a:rPr lang="en-GB" altLang="en-US" smtClean="0"/>
              <a:pPr/>
              <a:t>‹#›</a:t>
            </a:fld>
            <a:endParaRPr lang="en-GB" alt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9391C-EC34-43C5-AE7E-528614A435A7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45" r:id="rId1"/>
    <p:sldLayoutId id="2147484246" r:id="rId2"/>
    <p:sldLayoutId id="2147484247" r:id="rId3"/>
    <p:sldLayoutId id="2147484248" r:id="rId4"/>
    <p:sldLayoutId id="2147484249" r:id="rId5"/>
    <p:sldLayoutId id="2147484250" r:id="rId6"/>
    <p:sldLayoutId id="2147484251" r:id="rId7"/>
    <p:sldLayoutId id="2147484252" r:id="rId8"/>
    <p:sldLayoutId id="2147484253" r:id="rId9"/>
    <p:sldLayoutId id="2147484254" r:id="rId10"/>
    <p:sldLayoutId id="2147484255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Memory System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196975"/>
            <a:ext cx="6719888" cy="507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1984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Nonvolatile Memories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 fontScale="92500" lnSpcReduction="20000"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Types of ROMs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Programmable ROM (PROM)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Erasable programmable ROM (EPROM)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Electrically erasable PROM (EEPROM)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Flash memory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Firmware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Program stored in a ROM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Boot time code, BIOS (basic input/output system)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graphics cards, disk controllers.</a:t>
            </a:r>
          </a:p>
          <a:p>
            <a:pPr marL="0" indent="0">
              <a:buNone/>
            </a:pPr>
            <a:endParaRPr lang="en-US" sz="2800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7658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CPU-Memory Gap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9778043"/>
              </p:ext>
            </p:extLst>
          </p:nvPr>
        </p:nvGraphicFramePr>
        <p:xfrm>
          <a:off x="244399" y="1484784"/>
          <a:ext cx="8576073" cy="3672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0" name="Worksheet" r:id="rId3" imgW="5467331" imgH="1914460" progId="Excel.Sheet.8">
                  <p:embed/>
                </p:oleObj>
              </mc:Choice>
              <mc:Fallback>
                <p:oleObj name="Worksheet" r:id="rId3" imgW="5467331" imgH="1914460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399" y="1484784"/>
                        <a:ext cx="8576073" cy="36724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5880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Memory Hierarchy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memory hierarchy is organized into several levels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Fast memory is expensive and cheap memory is </a:t>
            </a:r>
            <a: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slow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Organize memory in hierarchy, based on the Concept of Caching; and </a:t>
            </a:r>
            <a: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Principle 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of Locality</a:t>
            </a:r>
          </a:p>
          <a:p>
            <a:endParaRPr lang="en-US" sz="2800" dirty="0"/>
          </a:p>
          <a:p>
            <a:endParaRPr lang="en-US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32806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Memory Hierarchy</a:t>
            </a:r>
          </a:p>
        </p:txBody>
      </p: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473075" y="1628800"/>
            <a:ext cx="8261350" cy="4305300"/>
            <a:chOff x="920" y="1248"/>
            <a:chExt cx="3968" cy="2375"/>
          </a:xfrm>
        </p:grpSpPr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1016" y="1496"/>
              <a:ext cx="1280" cy="46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1448" y="1643"/>
              <a:ext cx="383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Control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016" y="2120"/>
              <a:ext cx="896" cy="70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1047" y="2289"/>
              <a:ext cx="443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Datapath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4232" y="1256"/>
              <a:ext cx="656" cy="166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4277" y="1793"/>
              <a:ext cx="413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Memory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10"/>
            <p:cNvSpPr>
              <a:spLocks noChangeArrowheads="1"/>
            </p:cNvSpPr>
            <p:nvPr/>
          </p:nvSpPr>
          <p:spPr bwMode="auto">
            <a:xfrm>
              <a:off x="920" y="1256"/>
              <a:ext cx="1616" cy="166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1527" y="1248"/>
              <a:ext cx="459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Processor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Line 12"/>
            <p:cNvSpPr>
              <a:spLocks noChangeShapeType="1"/>
            </p:cNvSpPr>
            <p:nvPr/>
          </p:nvSpPr>
          <p:spPr bwMode="auto">
            <a:xfrm flipV="1">
              <a:off x="1968" y="1296"/>
              <a:ext cx="2208" cy="81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13"/>
            <p:cNvSpPr>
              <a:spLocks noChangeShapeType="1"/>
            </p:cNvSpPr>
            <p:nvPr/>
          </p:nvSpPr>
          <p:spPr bwMode="auto">
            <a:xfrm>
              <a:off x="1920" y="2736"/>
              <a:ext cx="2304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14"/>
            <p:cNvSpPr>
              <a:spLocks noChangeArrowheads="1"/>
            </p:cNvSpPr>
            <p:nvPr/>
          </p:nvSpPr>
          <p:spPr bwMode="auto">
            <a:xfrm>
              <a:off x="1640" y="2168"/>
              <a:ext cx="224" cy="560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15"/>
            <p:cNvSpPr>
              <a:spLocks noChangeArrowheads="1"/>
            </p:cNvSpPr>
            <p:nvPr/>
          </p:nvSpPr>
          <p:spPr bwMode="auto">
            <a:xfrm rot="5400000">
              <a:off x="1586" y="2337"/>
              <a:ext cx="465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Memory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16"/>
            <p:cNvSpPr>
              <a:spLocks noChangeArrowheads="1"/>
            </p:cNvSpPr>
            <p:nvPr/>
          </p:nvSpPr>
          <p:spPr bwMode="auto">
            <a:xfrm>
              <a:off x="2024" y="2168"/>
              <a:ext cx="416" cy="560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17"/>
            <p:cNvSpPr>
              <a:spLocks noChangeArrowheads="1"/>
            </p:cNvSpPr>
            <p:nvPr/>
          </p:nvSpPr>
          <p:spPr bwMode="auto">
            <a:xfrm>
              <a:off x="2744" y="1880"/>
              <a:ext cx="560" cy="89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ctangle 18"/>
            <p:cNvSpPr>
              <a:spLocks noChangeArrowheads="1"/>
            </p:cNvSpPr>
            <p:nvPr/>
          </p:nvSpPr>
          <p:spPr bwMode="auto">
            <a:xfrm>
              <a:off x="3416" y="1640"/>
              <a:ext cx="656" cy="118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19"/>
            <p:cNvSpPr>
              <a:spLocks noChangeArrowheads="1"/>
            </p:cNvSpPr>
            <p:nvPr/>
          </p:nvSpPr>
          <p:spPr bwMode="auto">
            <a:xfrm>
              <a:off x="3461" y="2033"/>
              <a:ext cx="413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Memory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Rectangle 20"/>
            <p:cNvSpPr>
              <a:spLocks noChangeArrowheads="1"/>
            </p:cNvSpPr>
            <p:nvPr/>
          </p:nvSpPr>
          <p:spPr bwMode="auto">
            <a:xfrm>
              <a:off x="2741" y="2225"/>
              <a:ext cx="414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Memory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ctangle 21"/>
            <p:cNvSpPr>
              <a:spLocks noChangeArrowheads="1"/>
            </p:cNvSpPr>
            <p:nvPr/>
          </p:nvSpPr>
          <p:spPr bwMode="auto">
            <a:xfrm rot="5400000">
              <a:off x="2018" y="2338"/>
              <a:ext cx="465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Memory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22"/>
            <p:cNvSpPr>
              <a:spLocks noChangeArrowheads="1"/>
            </p:cNvSpPr>
            <p:nvPr/>
          </p:nvSpPr>
          <p:spPr bwMode="auto">
            <a:xfrm>
              <a:off x="1527" y="3072"/>
              <a:ext cx="334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Fastest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23"/>
            <p:cNvSpPr>
              <a:spLocks noChangeArrowheads="1"/>
            </p:cNvSpPr>
            <p:nvPr/>
          </p:nvSpPr>
          <p:spPr bwMode="auto">
            <a:xfrm>
              <a:off x="4311" y="3024"/>
              <a:ext cx="368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Slowest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24"/>
            <p:cNvSpPr>
              <a:spLocks noChangeArrowheads="1"/>
            </p:cNvSpPr>
            <p:nvPr/>
          </p:nvSpPr>
          <p:spPr bwMode="auto">
            <a:xfrm>
              <a:off x="1527" y="3264"/>
              <a:ext cx="395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Smallest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25"/>
            <p:cNvSpPr>
              <a:spLocks noChangeArrowheads="1"/>
            </p:cNvSpPr>
            <p:nvPr/>
          </p:nvSpPr>
          <p:spPr bwMode="auto">
            <a:xfrm>
              <a:off x="4311" y="3216"/>
              <a:ext cx="358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Biggest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ectangle 26"/>
            <p:cNvSpPr>
              <a:spLocks noChangeArrowheads="1"/>
            </p:cNvSpPr>
            <p:nvPr/>
          </p:nvSpPr>
          <p:spPr bwMode="auto">
            <a:xfrm>
              <a:off x="1527" y="3456"/>
              <a:ext cx="363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Highest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Rectangle 27"/>
            <p:cNvSpPr>
              <a:spLocks noChangeArrowheads="1"/>
            </p:cNvSpPr>
            <p:nvPr/>
          </p:nvSpPr>
          <p:spPr bwMode="auto">
            <a:xfrm>
              <a:off x="4311" y="3408"/>
              <a:ext cx="348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Lowest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Rectangle 28"/>
            <p:cNvSpPr>
              <a:spLocks noChangeArrowheads="1"/>
            </p:cNvSpPr>
            <p:nvPr/>
          </p:nvSpPr>
          <p:spPr bwMode="auto">
            <a:xfrm>
              <a:off x="1047" y="3072"/>
              <a:ext cx="343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Speed: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Rectangle 29"/>
            <p:cNvSpPr>
              <a:spLocks noChangeArrowheads="1"/>
            </p:cNvSpPr>
            <p:nvPr/>
          </p:nvSpPr>
          <p:spPr bwMode="auto">
            <a:xfrm>
              <a:off x="1143" y="3264"/>
              <a:ext cx="268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Size: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ctangle 30"/>
            <p:cNvSpPr>
              <a:spLocks noChangeArrowheads="1"/>
            </p:cNvSpPr>
            <p:nvPr/>
          </p:nvSpPr>
          <p:spPr bwMode="auto">
            <a:xfrm>
              <a:off x="1095" y="3456"/>
              <a:ext cx="288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488" tIns="44450" rIns="90488" bIns="4445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Cost: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8942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Memory Hierarchy</a:t>
            </a:r>
          </a:p>
        </p:txBody>
      </p:sp>
      <p:pic>
        <p:nvPicPr>
          <p:cNvPr id="2050" name="Picture 3" descr="hei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8447"/>
          <a:stretch/>
        </p:blipFill>
        <p:spPr bwMode="auto">
          <a:xfrm>
            <a:off x="107504" y="596990"/>
            <a:ext cx="8820472" cy="5255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213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Hierarchy List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 lnSpcReduction="10000"/>
          </a:bodyPr>
          <a:lstStyle/>
          <a:p>
            <a:r>
              <a:rPr lang="en-GB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Register File	Level 0	</a:t>
            </a:r>
            <a:r>
              <a:rPr lang="en-GB" sz="2800" b="1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Datapath</a:t>
            </a:r>
            <a:r>
              <a:rPr lang="en-GB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  <a:p>
            <a:r>
              <a:rPr lang="en-GB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L1 	</a:t>
            </a:r>
            <a:r>
              <a:rPr lang="en-GB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			Level </a:t>
            </a:r>
            <a:r>
              <a:rPr lang="en-GB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1	Cache on Chip </a:t>
            </a:r>
          </a:p>
          <a:p>
            <a:r>
              <a:rPr lang="en-GB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L2 	</a:t>
            </a:r>
            <a:r>
              <a:rPr lang="en-GB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			Level </a:t>
            </a:r>
            <a:r>
              <a:rPr lang="en-GB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2	External Cache</a:t>
            </a:r>
          </a:p>
          <a:p>
            <a:r>
              <a:rPr lang="en-GB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Main memory	Level 3	System Board DRAM</a:t>
            </a:r>
          </a:p>
          <a:p>
            <a:r>
              <a:rPr lang="en-GB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Disk cache	</a:t>
            </a:r>
            <a:r>
              <a:rPr lang="en-GB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Level </a:t>
            </a:r>
            <a:r>
              <a:rPr lang="en-GB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4	Disk drive</a:t>
            </a:r>
          </a:p>
          <a:p>
            <a:r>
              <a:rPr lang="en-GB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Disk	</a:t>
            </a:r>
            <a:r>
              <a:rPr lang="en-GB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			Level </a:t>
            </a:r>
            <a:r>
              <a:rPr lang="en-GB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5	Magnetic disk</a:t>
            </a:r>
          </a:p>
          <a:p>
            <a:r>
              <a:rPr lang="en-GB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Optical	</a:t>
            </a:r>
            <a:r>
              <a:rPr lang="en-GB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		Level </a:t>
            </a:r>
            <a:r>
              <a:rPr lang="en-GB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6	CDs </a:t>
            </a:r>
            <a:r>
              <a:rPr lang="en-GB" sz="2800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etc</a:t>
            </a:r>
            <a:r>
              <a:rPr lang="en-GB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-</a:t>
            </a:r>
            <a:endParaRPr lang="en-GB" sz="28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GB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Tape	</a:t>
            </a:r>
            <a:r>
              <a:rPr lang="en-GB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			Level </a:t>
            </a:r>
            <a:r>
              <a:rPr lang="en-GB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7 	</a:t>
            </a:r>
          </a:p>
        </p:txBody>
      </p:sp>
    </p:spTree>
    <p:extLst>
      <p:ext uri="{BB962C8B-B14F-4D97-AF65-F5344CB8AC3E}">
        <p14:creationId xmlns:p14="http://schemas.microsoft.com/office/powerpoint/2010/main" val="978963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Principle of Locality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Programs access a relatively small portion of the address space at any instant of </a:t>
            </a:r>
            <a: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time</a:t>
            </a:r>
          </a:p>
          <a:p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Temporal locality 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is the locality in time  which says if an item is referenced, it  will tend to be referenced again soon.</a:t>
            </a:r>
          </a:p>
          <a:p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Spatial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locality 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is the locality in space.  It says if an item is referenced, items whose addresses are close by tend to be referenced soon</a:t>
            </a:r>
          </a:p>
          <a:p>
            <a:endParaRPr lang="en-US" sz="28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2238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Principle of Locality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 lnSpcReduction="10000"/>
          </a:bodyPr>
          <a:lstStyle/>
          <a:p>
            <a:pPr marL="0" indent="0">
              <a:buNone/>
            </a:pPr>
            <a:r>
              <a:rPr lang="en-US" sz="2800" b="1" dirty="0" smtClean="0"/>
              <a:t>				sum </a:t>
            </a:r>
            <a:r>
              <a:rPr lang="en-US" sz="2800" b="1" dirty="0"/>
              <a:t>= 0;</a:t>
            </a:r>
          </a:p>
          <a:p>
            <a:pPr marL="0" indent="0">
              <a:buNone/>
            </a:pPr>
            <a:r>
              <a:rPr lang="en-US" sz="2800" b="1" dirty="0" smtClean="0"/>
              <a:t>				for </a:t>
            </a:r>
            <a:r>
              <a:rPr lang="en-US" sz="2800" b="1" dirty="0"/>
              <a:t>(</a:t>
            </a:r>
            <a:r>
              <a:rPr lang="en-US" sz="2800" b="1" dirty="0" err="1"/>
              <a:t>i</a:t>
            </a:r>
            <a:r>
              <a:rPr lang="en-US" sz="2800" b="1" dirty="0"/>
              <a:t> = 0; </a:t>
            </a:r>
            <a:r>
              <a:rPr lang="en-US" sz="2800" b="1" dirty="0" err="1"/>
              <a:t>i</a:t>
            </a:r>
            <a:r>
              <a:rPr lang="en-US" sz="2800" b="1" dirty="0"/>
              <a:t> &lt; n; </a:t>
            </a:r>
            <a:r>
              <a:rPr lang="en-US" sz="2800" b="1" dirty="0" err="1"/>
              <a:t>i</a:t>
            </a:r>
            <a:r>
              <a:rPr lang="en-US" sz="2800" b="1" dirty="0"/>
              <a:t>++)</a:t>
            </a:r>
          </a:p>
          <a:p>
            <a:pPr marL="0" indent="0">
              <a:buNone/>
            </a:pPr>
            <a:r>
              <a:rPr lang="en-US" sz="2800" b="1" dirty="0" smtClean="0"/>
              <a:t>				</a:t>
            </a:r>
            <a:r>
              <a:rPr lang="en-US" sz="2800" b="1" dirty="0"/>
              <a:t>	sum + = a[</a:t>
            </a:r>
            <a:r>
              <a:rPr lang="en-US" sz="2800" b="1" dirty="0" err="1"/>
              <a:t>i</a:t>
            </a:r>
            <a:r>
              <a:rPr lang="en-US" sz="2800" b="1" dirty="0"/>
              <a:t>];</a:t>
            </a:r>
          </a:p>
          <a:p>
            <a:pPr marL="0" indent="0">
              <a:buNone/>
            </a:pPr>
            <a:r>
              <a:rPr lang="en-US" sz="2800" b="1" dirty="0" smtClean="0"/>
              <a:t>				return </a:t>
            </a:r>
            <a:r>
              <a:rPr lang="en-US" sz="2800" b="1" dirty="0"/>
              <a:t>sum</a:t>
            </a:r>
            <a:r>
              <a:rPr lang="en-US" sz="2800" b="1" dirty="0" smtClean="0"/>
              <a:t>;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Spatial Locality: </a:t>
            </a:r>
          </a:p>
          <a:p>
            <a:r>
              <a:rPr lang="en-US" sz="2800" b="1" dirty="0"/>
              <a:t>All the array-elements a[ </a:t>
            </a:r>
            <a:r>
              <a:rPr lang="en-US" sz="2800" b="1" dirty="0" err="1"/>
              <a:t>i</a:t>
            </a:r>
            <a:r>
              <a:rPr lang="en-US" sz="2800" b="1" dirty="0"/>
              <a:t> </a:t>
            </a:r>
            <a:r>
              <a:rPr lang="en-US" sz="2800" b="1" dirty="0" smtClean="0"/>
              <a:t>]</a:t>
            </a:r>
          </a:p>
          <a:p>
            <a:r>
              <a:rPr lang="en-US" sz="2800" b="1" dirty="0"/>
              <a:t>All the instructions of the loop </a:t>
            </a:r>
            <a:endParaRPr lang="en-US" sz="2800" dirty="0"/>
          </a:p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Temporal Locality </a:t>
            </a:r>
          </a:p>
          <a:p>
            <a:r>
              <a:rPr lang="en-US" sz="2800" b="1" dirty="0"/>
              <a:t>The data, </a:t>
            </a:r>
            <a:r>
              <a:rPr lang="en-US" sz="2800" i="1" dirty="0"/>
              <a:t>sum</a:t>
            </a:r>
            <a:r>
              <a:rPr lang="en-US" sz="2800" b="1" dirty="0"/>
              <a:t> </a:t>
            </a:r>
            <a:r>
              <a:rPr lang="en-US" sz="2800" b="1" dirty="0" smtClean="0"/>
              <a:t> </a:t>
            </a:r>
            <a:endParaRPr lang="en-US" sz="2800" dirty="0"/>
          </a:p>
          <a:p>
            <a:pPr marL="0" indent="0">
              <a:buNone/>
            </a:pPr>
            <a:endParaRPr lang="en-US" sz="28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6019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Cache Organization</a:t>
            </a:r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323528" y="1772816"/>
            <a:ext cx="8580795" cy="3736008"/>
            <a:chOff x="630400" y="2858375"/>
            <a:chExt cx="7157766" cy="3179811"/>
          </a:xfrm>
        </p:grpSpPr>
        <p:pic>
          <p:nvPicPr>
            <p:cNvPr id="14339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063"/>
            <a:stretch>
              <a:fillRect/>
            </a:stretch>
          </p:blipFill>
          <p:spPr bwMode="auto">
            <a:xfrm>
              <a:off x="630400" y="2858375"/>
              <a:ext cx="4682578" cy="3179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/>
          </p:nvSpPr>
          <p:spPr bwMode="auto">
            <a:xfrm>
              <a:off x="6463961" y="2869745"/>
              <a:ext cx="1324205" cy="3121065"/>
            </a:xfrm>
            <a:prstGeom prst="rect">
              <a:avLst/>
            </a:prstGeom>
            <a:solidFill>
              <a:schemeClr val="tx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pitchFamily="34" charset="0"/>
                  <a:cs typeface="Arial" pitchFamily="34" charset="0"/>
                </a:rPr>
                <a:t>Main Memory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Left-Right Arrow 9"/>
            <p:cNvSpPr/>
            <p:nvPr/>
          </p:nvSpPr>
          <p:spPr bwMode="auto">
            <a:xfrm>
              <a:off x="5076610" y="5312400"/>
              <a:ext cx="1450498" cy="485120"/>
            </a:xfrm>
            <a:prstGeom prst="leftRightArrow">
              <a:avLst/>
            </a:prstGeom>
            <a:solidFill>
              <a:schemeClr val="tx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ight Arrow 10"/>
            <p:cNvSpPr/>
            <p:nvPr/>
          </p:nvSpPr>
          <p:spPr bwMode="auto">
            <a:xfrm>
              <a:off x="5076610" y="2917119"/>
              <a:ext cx="1450498" cy="483226"/>
            </a:xfrm>
            <a:prstGeom prst="rightArrow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343" name="Straight Arrow Connector 12"/>
            <p:cNvCxnSpPr>
              <a:cxnSpLocks noChangeShapeType="1"/>
              <a:endCxn id="9" idx="1"/>
            </p:cNvCxnSpPr>
            <p:nvPr/>
          </p:nvCxnSpPr>
          <p:spPr bwMode="auto">
            <a:xfrm flipV="1">
              <a:off x="5076497" y="4430110"/>
              <a:ext cx="1387365" cy="15766"/>
            </a:xfrm>
            <a:prstGeom prst="straightConnector1">
              <a:avLst/>
            </a:prstGeom>
            <a:noFill/>
            <a:ln w="76200" algn="ctr">
              <a:solidFill>
                <a:srgbClr val="FFC000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894334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Cache Organization</a:t>
            </a:r>
          </a:p>
        </p:txBody>
      </p:sp>
      <p:pic>
        <p:nvPicPr>
          <p:cNvPr id="1873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459"/>
          <a:stretch>
            <a:fillRect/>
          </a:stretch>
        </p:blipFill>
        <p:spPr bwMode="auto">
          <a:xfrm>
            <a:off x="1763688" y="2204864"/>
            <a:ext cx="5480050" cy="2181225"/>
          </a:xfrm>
          <a:prstGeom prst="rect">
            <a:avLst/>
          </a:prstGeom>
          <a:solidFill>
            <a:srgbClr val="1A1A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8669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Classification Of Memory Systems </a:t>
            </a:r>
            <a:endParaRPr lang="en-US" altLang="en-US" sz="3200" b="1" u="sng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Classification of memory systems based on different attributes and their design </a:t>
            </a:r>
            <a: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Attributes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: </a:t>
            </a:r>
            <a:endParaRPr lang="en-US" sz="2800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US" sz="28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Material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– </a:t>
            </a: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Semiconductor, magnetic, </a:t>
            </a:r>
            <a:r>
              <a:rPr lang="en-US" sz="24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optical</a:t>
            </a:r>
            <a:endParaRPr lang="en-US" sz="24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Accessing 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– </a:t>
            </a: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Random, Sequential, </a:t>
            </a:r>
            <a:r>
              <a:rPr lang="en-US" sz="24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Hybrid</a:t>
            </a:r>
            <a:endParaRPr lang="en-US" sz="24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Store/Retrieve</a:t>
            </a: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– </a:t>
            </a:r>
            <a:r>
              <a:rPr 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ROM, </a:t>
            </a:r>
            <a:r>
              <a:rPr lang="en-US" sz="24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RAM </a:t>
            </a:r>
            <a:endParaRPr lang="en-US" sz="24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635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Cache Addressing – Direct Addressing</a:t>
            </a:r>
          </a:p>
        </p:txBody>
      </p:sp>
      <p:grpSp>
        <p:nvGrpSpPr>
          <p:cNvPr id="3" name="Group 76"/>
          <p:cNvGrpSpPr>
            <a:grpSpLocks/>
          </p:cNvGrpSpPr>
          <p:nvPr/>
        </p:nvGrpSpPr>
        <p:grpSpPr bwMode="auto">
          <a:xfrm>
            <a:off x="1518320" y="1214438"/>
            <a:ext cx="5141912" cy="4611687"/>
            <a:chOff x="236484" y="1513489"/>
            <a:chExt cx="5141966" cy="4611414"/>
          </a:xfrm>
        </p:grpSpPr>
        <p:grpSp>
          <p:nvGrpSpPr>
            <p:cNvPr id="4" name="Group 54"/>
            <p:cNvGrpSpPr>
              <a:grpSpLocks/>
            </p:cNvGrpSpPr>
            <p:nvPr/>
          </p:nvGrpSpPr>
          <p:grpSpPr bwMode="auto">
            <a:xfrm>
              <a:off x="1150884" y="2010541"/>
              <a:ext cx="4209392" cy="609600"/>
              <a:chOff x="1150884" y="2010541"/>
              <a:chExt cx="4209392" cy="609600"/>
            </a:xfrm>
          </p:grpSpPr>
          <p:sp>
            <p:nvSpPr>
              <p:cNvPr id="52" name="Rectangle 5"/>
              <p:cNvSpPr>
                <a:spLocks noChangeArrowheads="1"/>
              </p:cNvSpPr>
              <p:nvPr/>
            </p:nvSpPr>
            <p:spPr bwMode="auto">
              <a:xfrm>
                <a:off x="1150884" y="2010541"/>
                <a:ext cx="4209392" cy="6096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" name="Rectangle 6"/>
              <p:cNvSpPr>
                <a:spLocks noChangeArrowheads="1"/>
              </p:cNvSpPr>
              <p:nvPr/>
            </p:nvSpPr>
            <p:spPr bwMode="auto">
              <a:xfrm>
                <a:off x="1734207" y="2191407"/>
                <a:ext cx="562214" cy="26681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Rectangle 7"/>
              <p:cNvSpPr>
                <a:spLocks noChangeArrowheads="1"/>
              </p:cNvSpPr>
              <p:nvPr/>
            </p:nvSpPr>
            <p:spPr bwMode="auto">
              <a:xfrm>
                <a:off x="2472838" y="2175641"/>
                <a:ext cx="601437" cy="31531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" name="Rectangle 8"/>
              <p:cNvSpPr>
                <a:spLocks noChangeArrowheads="1"/>
              </p:cNvSpPr>
              <p:nvPr/>
            </p:nvSpPr>
            <p:spPr bwMode="auto">
              <a:xfrm>
                <a:off x="3294993" y="2191407"/>
                <a:ext cx="599089" cy="2921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" name="Rectangle 9"/>
              <p:cNvSpPr>
                <a:spLocks noChangeArrowheads="1"/>
              </p:cNvSpPr>
              <p:nvPr/>
            </p:nvSpPr>
            <p:spPr bwMode="auto">
              <a:xfrm>
                <a:off x="4285538" y="2159876"/>
                <a:ext cx="554476" cy="30786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" name="Rectangle 40"/>
              <p:cNvSpPr>
                <a:spLocks noChangeArrowheads="1"/>
              </p:cNvSpPr>
              <p:nvPr/>
            </p:nvSpPr>
            <p:spPr bwMode="auto">
              <a:xfrm>
                <a:off x="1718443" y="2159876"/>
                <a:ext cx="564918" cy="318869"/>
              </a:xfrm>
              <a:prstGeom prst="rect">
                <a:avLst/>
              </a:prstGeom>
              <a:solidFill>
                <a:srgbClr val="00FF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bg2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" name="Rectangle 44"/>
              <p:cNvSpPr>
                <a:spLocks noChangeArrowheads="1"/>
              </p:cNvSpPr>
              <p:nvPr/>
            </p:nvSpPr>
            <p:spPr bwMode="auto">
              <a:xfrm>
                <a:off x="3296629" y="2175640"/>
                <a:ext cx="581688" cy="296863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bg2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" name="Group 62"/>
            <p:cNvGrpSpPr>
              <a:grpSpLocks/>
            </p:cNvGrpSpPr>
            <p:nvPr/>
          </p:nvGrpSpPr>
          <p:grpSpPr bwMode="auto">
            <a:xfrm>
              <a:off x="1111250" y="3838903"/>
              <a:ext cx="4267200" cy="2286000"/>
              <a:chOff x="1111250" y="3429000"/>
              <a:chExt cx="4267200" cy="2286000"/>
            </a:xfrm>
          </p:grpSpPr>
          <p:sp>
            <p:nvSpPr>
              <p:cNvPr id="33" name="Rectangle 10"/>
              <p:cNvSpPr>
                <a:spLocks noChangeArrowheads="1"/>
              </p:cNvSpPr>
              <p:nvPr/>
            </p:nvSpPr>
            <p:spPr bwMode="auto">
              <a:xfrm>
                <a:off x="1111250" y="3429000"/>
                <a:ext cx="4267200" cy="2286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" name="Rectangle 11"/>
              <p:cNvSpPr>
                <a:spLocks noChangeArrowheads="1"/>
              </p:cNvSpPr>
              <p:nvPr/>
            </p:nvSpPr>
            <p:spPr bwMode="auto">
              <a:xfrm>
                <a:off x="1644650" y="3733800"/>
                <a:ext cx="685800" cy="3048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" name="Rectangle 12"/>
              <p:cNvSpPr>
                <a:spLocks noChangeArrowheads="1"/>
              </p:cNvSpPr>
              <p:nvPr/>
            </p:nvSpPr>
            <p:spPr bwMode="auto">
              <a:xfrm>
                <a:off x="2482850" y="3733800"/>
                <a:ext cx="685800" cy="3048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" name="Rectangle 13"/>
              <p:cNvSpPr>
                <a:spLocks noChangeArrowheads="1"/>
              </p:cNvSpPr>
              <p:nvPr/>
            </p:nvSpPr>
            <p:spPr bwMode="auto">
              <a:xfrm>
                <a:off x="3321050" y="3733800"/>
                <a:ext cx="685800" cy="3048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" name="Rectangle 14"/>
              <p:cNvSpPr>
                <a:spLocks noChangeArrowheads="1"/>
              </p:cNvSpPr>
              <p:nvPr/>
            </p:nvSpPr>
            <p:spPr bwMode="auto">
              <a:xfrm>
                <a:off x="4159250" y="3733800"/>
                <a:ext cx="685800" cy="3048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" name="Rectangle 15"/>
              <p:cNvSpPr>
                <a:spLocks noChangeArrowheads="1"/>
              </p:cNvSpPr>
              <p:nvPr/>
            </p:nvSpPr>
            <p:spPr bwMode="auto">
              <a:xfrm>
                <a:off x="1644650" y="4191000"/>
                <a:ext cx="685800" cy="3048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" name="Rectangle 16"/>
              <p:cNvSpPr>
                <a:spLocks noChangeArrowheads="1"/>
              </p:cNvSpPr>
              <p:nvPr/>
            </p:nvSpPr>
            <p:spPr bwMode="auto">
              <a:xfrm>
                <a:off x="2482850" y="4191000"/>
                <a:ext cx="685800" cy="3048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Rectangle 17"/>
              <p:cNvSpPr>
                <a:spLocks noChangeArrowheads="1"/>
              </p:cNvSpPr>
              <p:nvPr/>
            </p:nvSpPr>
            <p:spPr bwMode="auto">
              <a:xfrm>
                <a:off x="3321050" y="4191000"/>
                <a:ext cx="685800" cy="3048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Rectangle 18"/>
              <p:cNvSpPr>
                <a:spLocks noChangeArrowheads="1"/>
              </p:cNvSpPr>
              <p:nvPr/>
            </p:nvSpPr>
            <p:spPr bwMode="auto">
              <a:xfrm>
                <a:off x="4159250" y="4191000"/>
                <a:ext cx="685800" cy="3048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Rectangle 19"/>
              <p:cNvSpPr>
                <a:spLocks noChangeArrowheads="1"/>
              </p:cNvSpPr>
              <p:nvPr/>
            </p:nvSpPr>
            <p:spPr bwMode="auto">
              <a:xfrm>
                <a:off x="1644650" y="4648200"/>
                <a:ext cx="685800" cy="3048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" name="Rectangle 20"/>
              <p:cNvSpPr>
                <a:spLocks noChangeArrowheads="1"/>
              </p:cNvSpPr>
              <p:nvPr/>
            </p:nvSpPr>
            <p:spPr bwMode="auto">
              <a:xfrm>
                <a:off x="2482850" y="4648200"/>
                <a:ext cx="685800" cy="3048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" name="Rectangle 21"/>
              <p:cNvSpPr>
                <a:spLocks noChangeArrowheads="1"/>
              </p:cNvSpPr>
              <p:nvPr/>
            </p:nvSpPr>
            <p:spPr bwMode="auto">
              <a:xfrm>
                <a:off x="3321050" y="4648200"/>
                <a:ext cx="685800" cy="3048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Rectangle 22"/>
              <p:cNvSpPr>
                <a:spLocks noChangeArrowheads="1"/>
              </p:cNvSpPr>
              <p:nvPr/>
            </p:nvSpPr>
            <p:spPr bwMode="auto">
              <a:xfrm>
                <a:off x="4159250" y="4648200"/>
                <a:ext cx="685800" cy="3048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Rectangle 23"/>
              <p:cNvSpPr>
                <a:spLocks noChangeArrowheads="1"/>
              </p:cNvSpPr>
              <p:nvPr/>
            </p:nvSpPr>
            <p:spPr bwMode="auto">
              <a:xfrm>
                <a:off x="1644650" y="5105400"/>
                <a:ext cx="685800" cy="3048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" name="Rectangle 24"/>
              <p:cNvSpPr>
                <a:spLocks noChangeArrowheads="1"/>
              </p:cNvSpPr>
              <p:nvPr/>
            </p:nvSpPr>
            <p:spPr bwMode="auto">
              <a:xfrm>
                <a:off x="2482850" y="5105400"/>
                <a:ext cx="685800" cy="3048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" name="Rectangle 25"/>
              <p:cNvSpPr>
                <a:spLocks noChangeArrowheads="1"/>
              </p:cNvSpPr>
              <p:nvPr/>
            </p:nvSpPr>
            <p:spPr bwMode="auto">
              <a:xfrm>
                <a:off x="3321050" y="5105400"/>
                <a:ext cx="685800" cy="3048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" name="Rectangle 26"/>
              <p:cNvSpPr>
                <a:spLocks noChangeArrowheads="1"/>
              </p:cNvSpPr>
              <p:nvPr/>
            </p:nvSpPr>
            <p:spPr bwMode="auto">
              <a:xfrm>
                <a:off x="4159250" y="5105400"/>
                <a:ext cx="685800" cy="3048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" name="Rectangle 36"/>
              <p:cNvSpPr>
                <a:spLocks noChangeArrowheads="1"/>
              </p:cNvSpPr>
              <p:nvPr/>
            </p:nvSpPr>
            <p:spPr bwMode="auto">
              <a:xfrm>
                <a:off x="1646238" y="4191000"/>
                <a:ext cx="685800" cy="304800"/>
              </a:xfrm>
              <a:prstGeom prst="rect">
                <a:avLst/>
              </a:prstGeom>
              <a:solidFill>
                <a:srgbClr val="00FF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bg2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" name="Rectangle 47"/>
              <p:cNvSpPr>
                <a:spLocks noChangeArrowheads="1"/>
              </p:cNvSpPr>
              <p:nvPr/>
            </p:nvSpPr>
            <p:spPr bwMode="auto">
              <a:xfrm>
                <a:off x="3319463" y="4648200"/>
                <a:ext cx="685800" cy="30480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1" i="0" u="none" strike="noStrike" cap="none" normalizeH="0" baseline="0" smtClean="0">
                    <a:ln>
                      <a:noFill/>
                    </a:ln>
                    <a:solidFill>
                      <a:schemeClr val="bg2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6" name="Left-Right Arrow 52"/>
            <p:cNvSpPr>
              <a:spLocks noChangeArrowheads="1"/>
            </p:cNvSpPr>
            <p:nvPr/>
          </p:nvSpPr>
          <p:spPr bwMode="auto">
            <a:xfrm rot="-5400000">
              <a:off x="1434663" y="3137339"/>
              <a:ext cx="1182414" cy="173417"/>
            </a:xfrm>
            <a:prstGeom prst="leftRightArrow">
              <a:avLst>
                <a:gd name="adj1" fmla="val 50000"/>
                <a:gd name="adj2" fmla="val 50001"/>
              </a:avLst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9" name="Group 70"/>
            <p:cNvGrpSpPr>
              <a:grpSpLocks/>
            </p:cNvGrpSpPr>
            <p:nvPr/>
          </p:nvGrpSpPr>
          <p:grpSpPr bwMode="auto">
            <a:xfrm>
              <a:off x="1623848" y="1513489"/>
              <a:ext cx="3247698" cy="442151"/>
              <a:chOff x="1623848" y="1513489"/>
              <a:chExt cx="3247698" cy="442151"/>
            </a:xfrm>
          </p:grpSpPr>
          <p:sp>
            <p:nvSpPr>
              <p:cNvPr id="29" name="Text Box 31"/>
              <p:cNvSpPr txBox="1">
                <a:spLocks noChangeArrowheads="1"/>
              </p:cNvSpPr>
              <p:nvPr/>
            </p:nvSpPr>
            <p:spPr bwMode="auto">
              <a:xfrm>
                <a:off x="1623848" y="1513489"/>
                <a:ext cx="536027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0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00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" name="Text Box 31"/>
              <p:cNvSpPr txBox="1">
                <a:spLocks noChangeArrowheads="1"/>
              </p:cNvSpPr>
              <p:nvPr/>
            </p:nvSpPr>
            <p:spPr bwMode="auto">
              <a:xfrm>
                <a:off x="2522483" y="1539765"/>
                <a:ext cx="520262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0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01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" name="Text Box 31"/>
              <p:cNvSpPr txBox="1">
                <a:spLocks noChangeArrowheads="1"/>
              </p:cNvSpPr>
              <p:nvPr/>
            </p:nvSpPr>
            <p:spPr bwMode="auto">
              <a:xfrm>
                <a:off x="3258204" y="1555530"/>
                <a:ext cx="777768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0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" name="Text Box 31"/>
              <p:cNvSpPr txBox="1">
                <a:spLocks noChangeArrowheads="1"/>
              </p:cNvSpPr>
              <p:nvPr/>
            </p:nvSpPr>
            <p:spPr bwMode="auto">
              <a:xfrm>
                <a:off x="4361790" y="1539765"/>
                <a:ext cx="509756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0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0" name="Left-Right Arrow 58"/>
            <p:cNvSpPr>
              <a:spLocks noChangeArrowheads="1"/>
            </p:cNvSpPr>
            <p:nvPr/>
          </p:nvSpPr>
          <p:spPr bwMode="auto">
            <a:xfrm rot="-5400000">
              <a:off x="2346436" y="3134712"/>
              <a:ext cx="1171904" cy="157652"/>
            </a:xfrm>
            <a:prstGeom prst="leftRightArrow">
              <a:avLst>
                <a:gd name="adj1" fmla="val 50000"/>
                <a:gd name="adj2" fmla="val 50004"/>
              </a:avLst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Left-Right Arrow 59"/>
            <p:cNvSpPr>
              <a:spLocks noChangeArrowheads="1"/>
            </p:cNvSpPr>
            <p:nvPr/>
          </p:nvSpPr>
          <p:spPr bwMode="auto">
            <a:xfrm rot="-5400000">
              <a:off x="3179381" y="3147846"/>
              <a:ext cx="1145629" cy="157655"/>
            </a:xfrm>
            <a:prstGeom prst="leftRightArrow">
              <a:avLst>
                <a:gd name="adj1" fmla="val 50000"/>
                <a:gd name="adj2" fmla="val 49992"/>
              </a:avLst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Left-Right Arrow 60"/>
            <p:cNvSpPr>
              <a:spLocks noChangeArrowheads="1"/>
            </p:cNvSpPr>
            <p:nvPr/>
          </p:nvSpPr>
          <p:spPr bwMode="auto">
            <a:xfrm rot="-5400000">
              <a:off x="3949267" y="3176751"/>
              <a:ext cx="1182414" cy="126126"/>
            </a:xfrm>
            <a:prstGeom prst="leftRightArrow">
              <a:avLst>
                <a:gd name="adj1" fmla="val 50000"/>
                <a:gd name="adj2" fmla="val 49999"/>
              </a:avLst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 Box 31"/>
            <p:cNvSpPr txBox="1">
              <a:spLocks noChangeArrowheads="1"/>
            </p:cNvSpPr>
            <p:nvPr/>
          </p:nvSpPr>
          <p:spPr bwMode="auto">
            <a:xfrm>
              <a:off x="1261241" y="2611819"/>
              <a:ext cx="783022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0000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0100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1000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1100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 Box 31"/>
            <p:cNvSpPr txBox="1">
              <a:spLocks noChangeArrowheads="1"/>
            </p:cNvSpPr>
            <p:nvPr/>
          </p:nvSpPr>
          <p:spPr bwMode="auto">
            <a:xfrm>
              <a:off x="2201918" y="2653860"/>
              <a:ext cx="783022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0001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0101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1001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1101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 Box 31"/>
            <p:cNvSpPr txBox="1">
              <a:spLocks noChangeArrowheads="1"/>
            </p:cNvSpPr>
            <p:nvPr/>
          </p:nvSpPr>
          <p:spPr bwMode="auto">
            <a:xfrm>
              <a:off x="3069021" y="2653860"/>
              <a:ext cx="783022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0010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0110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1010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1110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 Box 31"/>
            <p:cNvSpPr txBox="1">
              <a:spLocks noChangeArrowheads="1"/>
            </p:cNvSpPr>
            <p:nvPr/>
          </p:nvSpPr>
          <p:spPr bwMode="auto">
            <a:xfrm>
              <a:off x="4582510" y="2653860"/>
              <a:ext cx="783022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0011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0111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1011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1111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 Box 31"/>
            <p:cNvSpPr txBox="1">
              <a:spLocks noChangeArrowheads="1"/>
            </p:cNvSpPr>
            <p:nvPr/>
          </p:nvSpPr>
          <p:spPr bwMode="auto">
            <a:xfrm>
              <a:off x="278525" y="4062248"/>
              <a:ext cx="77251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00yy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 Box 31"/>
            <p:cNvSpPr txBox="1">
              <a:spLocks noChangeArrowheads="1"/>
            </p:cNvSpPr>
            <p:nvPr/>
          </p:nvSpPr>
          <p:spPr bwMode="auto">
            <a:xfrm>
              <a:off x="304801" y="4529959"/>
              <a:ext cx="77251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01yy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 Box 31"/>
            <p:cNvSpPr txBox="1">
              <a:spLocks noChangeArrowheads="1"/>
            </p:cNvSpPr>
            <p:nvPr/>
          </p:nvSpPr>
          <p:spPr bwMode="auto">
            <a:xfrm>
              <a:off x="236484" y="5013435"/>
              <a:ext cx="77251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10yy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 Box 31"/>
            <p:cNvSpPr txBox="1">
              <a:spLocks noChangeArrowheads="1"/>
            </p:cNvSpPr>
            <p:nvPr/>
          </p:nvSpPr>
          <p:spPr bwMode="auto">
            <a:xfrm>
              <a:off x="294290" y="5481144"/>
              <a:ext cx="77251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11yy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4" name="Group 71"/>
            <p:cNvGrpSpPr>
              <a:grpSpLocks/>
            </p:cNvGrpSpPr>
            <p:nvPr/>
          </p:nvGrpSpPr>
          <p:grpSpPr bwMode="auto">
            <a:xfrm>
              <a:off x="1524000" y="3804745"/>
              <a:ext cx="3358054" cy="431641"/>
              <a:chOff x="1418897" y="1508234"/>
              <a:chExt cx="3358054" cy="431641"/>
            </a:xfrm>
          </p:grpSpPr>
          <p:sp>
            <p:nvSpPr>
              <p:cNvPr id="25" name="Text Box 31"/>
              <p:cNvSpPr txBox="1">
                <a:spLocks noChangeArrowheads="1"/>
              </p:cNvSpPr>
              <p:nvPr/>
            </p:nvSpPr>
            <p:spPr bwMode="auto">
              <a:xfrm>
                <a:off x="1418897" y="1513489"/>
                <a:ext cx="772511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000" b="1" i="0" u="none" strike="noStrike" cap="none" normalizeH="0" baseline="0" smtClean="0">
                    <a:ln>
                      <a:noFill/>
                    </a:ln>
                    <a:solidFill>
                      <a:schemeClr val="bg2"/>
                    </a:solidFill>
                    <a:effectLst/>
                    <a:latin typeface="Arial" pitchFamily="34" charset="0"/>
                    <a:cs typeface="Arial" pitchFamily="34" charset="0"/>
                  </a:rPr>
                  <a:t>xx00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Text Box 31"/>
              <p:cNvSpPr txBox="1">
                <a:spLocks noChangeArrowheads="1"/>
              </p:cNvSpPr>
              <p:nvPr/>
            </p:nvSpPr>
            <p:spPr bwMode="auto">
              <a:xfrm>
                <a:off x="2317531" y="1508234"/>
                <a:ext cx="804041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000" b="1" i="0" u="none" strike="noStrike" cap="none" normalizeH="0" baseline="0" smtClean="0">
                    <a:ln>
                      <a:noFill/>
                    </a:ln>
                    <a:solidFill>
                      <a:schemeClr val="bg2"/>
                    </a:solidFill>
                    <a:effectLst/>
                    <a:latin typeface="Arial" pitchFamily="34" charset="0"/>
                    <a:cs typeface="Arial" pitchFamily="34" charset="0"/>
                  </a:rPr>
                  <a:t>xx01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" name="Text Box 31"/>
              <p:cNvSpPr txBox="1">
                <a:spLocks noChangeArrowheads="1"/>
              </p:cNvSpPr>
              <p:nvPr/>
            </p:nvSpPr>
            <p:spPr bwMode="auto">
              <a:xfrm>
                <a:off x="3226673" y="1539765"/>
                <a:ext cx="777768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000" b="1" i="0" u="none" strike="noStrike" cap="none" normalizeH="0" baseline="0" smtClean="0">
                    <a:ln>
                      <a:noFill/>
                    </a:ln>
                    <a:solidFill>
                      <a:schemeClr val="bg2"/>
                    </a:solidFill>
                    <a:effectLst/>
                    <a:latin typeface="Arial" pitchFamily="34" charset="0"/>
                    <a:cs typeface="Arial" pitchFamily="34" charset="0"/>
                  </a:rPr>
                  <a:t>xx10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" name="Text Box 31"/>
              <p:cNvSpPr txBox="1">
                <a:spLocks noChangeArrowheads="1"/>
              </p:cNvSpPr>
              <p:nvPr/>
            </p:nvSpPr>
            <p:spPr bwMode="auto">
              <a:xfrm>
                <a:off x="4014948" y="1508234"/>
                <a:ext cx="762003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000" b="1" i="0" u="none" strike="noStrike" cap="none" normalizeH="0" baseline="0" smtClean="0">
                    <a:ln>
                      <a:noFill/>
                    </a:ln>
                    <a:solidFill>
                      <a:schemeClr val="bg2"/>
                    </a:solidFill>
                    <a:effectLst/>
                    <a:latin typeface="Arial" pitchFamily="34" charset="0"/>
                    <a:cs typeface="Arial" pitchFamily="34" charset="0"/>
                  </a:rPr>
                  <a:t>xx11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357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Memory Hierarchy Terminology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Hit</a:t>
            </a:r>
            <a:r>
              <a:rPr lang="en-US" sz="2800" b="1" dirty="0"/>
              <a:t>: the data the processor wants to access appears in some block in the upper level </a:t>
            </a:r>
            <a:endParaRPr lang="en-US" sz="2800" b="1" dirty="0" smtClean="0"/>
          </a:p>
          <a:p>
            <a:pPr marL="0" indent="0">
              <a:buNone/>
            </a:pPr>
            <a:endParaRPr lang="en-US" sz="2800" b="1" dirty="0" smtClean="0"/>
          </a:p>
          <a:p>
            <a:pPr marL="0" indent="0">
              <a:buNone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Hit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Rate</a:t>
            </a:r>
            <a:r>
              <a:rPr lang="en-US" sz="2800" b="1" dirty="0"/>
              <a:t>: the fraction of memory access that are found in the upper level </a:t>
            </a:r>
            <a:endParaRPr lang="en-US" sz="2800" b="1" dirty="0" smtClean="0"/>
          </a:p>
          <a:p>
            <a:pPr marL="0" indent="0">
              <a:buNone/>
            </a:pPr>
            <a:endParaRPr lang="en-US" sz="2800" b="1" dirty="0" smtClean="0"/>
          </a:p>
          <a:p>
            <a:pPr marL="0" indent="0">
              <a:buNone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Hit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Time: </a:t>
            </a:r>
            <a:r>
              <a:rPr lang="en-US" sz="2800" b="1" dirty="0"/>
              <a:t>Time to access the upper level which consists of </a:t>
            </a:r>
          </a:p>
          <a:p>
            <a:pPr marL="0" indent="0">
              <a:buNone/>
            </a:pPr>
            <a:r>
              <a:rPr lang="en-US" sz="2800" b="1" dirty="0"/>
              <a:t>(</a:t>
            </a:r>
            <a:r>
              <a:rPr lang="en-US" sz="2800" b="1" dirty="0" err="1"/>
              <a:t>i</a:t>
            </a:r>
            <a:r>
              <a:rPr lang="en-US" sz="2800" b="1" dirty="0"/>
              <a:t>) RAM access time  </a:t>
            </a:r>
          </a:p>
          <a:p>
            <a:pPr marL="0" indent="0">
              <a:buNone/>
            </a:pPr>
            <a:r>
              <a:rPr lang="en-US" sz="2800" b="1" dirty="0"/>
              <a:t>(ii) Time to determine if this is hit or miss</a:t>
            </a:r>
          </a:p>
        </p:txBody>
      </p:sp>
    </p:spTree>
    <p:extLst>
      <p:ext uri="{BB962C8B-B14F-4D97-AF65-F5344CB8AC3E}">
        <p14:creationId xmlns:p14="http://schemas.microsoft.com/office/powerpoint/2010/main" val="3654826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Memory Hierarchy Terminology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Miss</a:t>
            </a:r>
            <a:r>
              <a:rPr lang="en-US" sz="2800" b="1" dirty="0"/>
              <a:t>: data needed by the processor is not found in the upper level and has to be retrieved from a block in the lower </a:t>
            </a:r>
            <a:r>
              <a:rPr lang="en-US" sz="2800" b="1" dirty="0" smtClean="0"/>
              <a:t>level</a:t>
            </a:r>
            <a:endParaRPr lang="en-US" sz="2800" b="1" dirty="0"/>
          </a:p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Miss Rate  </a:t>
            </a:r>
            <a:r>
              <a:rPr lang="en-US" sz="2800" b="1" dirty="0"/>
              <a:t>= 1 - (Hit Rate</a:t>
            </a:r>
            <a:r>
              <a:rPr lang="en-US" sz="2800" b="1" dirty="0" smtClean="0"/>
              <a:t>)</a:t>
            </a:r>
          </a:p>
          <a:p>
            <a:pPr marL="0" indent="0">
              <a:buNone/>
            </a:pPr>
            <a:endParaRPr lang="en-US" sz="2800" b="1" dirty="0"/>
          </a:p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Miss Penalty</a:t>
            </a:r>
            <a:r>
              <a:rPr lang="en-US" sz="2800" b="1" dirty="0"/>
              <a:t> is the sum of the time:</a:t>
            </a:r>
          </a:p>
          <a:p>
            <a:pPr marL="0" indent="0">
              <a:buNone/>
            </a:pPr>
            <a:r>
              <a:rPr lang="en-US" sz="2800" b="1" dirty="0" smtClean="0"/>
              <a:t>(</a:t>
            </a:r>
            <a:r>
              <a:rPr lang="en-US" sz="2800" b="1" dirty="0" err="1"/>
              <a:t>i</a:t>
            </a:r>
            <a:r>
              <a:rPr lang="en-US" sz="2800" b="1" dirty="0"/>
              <a:t>)  to replace a block in the upper level </a:t>
            </a:r>
          </a:p>
          <a:p>
            <a:pPr marL="0" indent="0">
              <a:buNone/>
            </a:pPr>
            <a:r>
              <a:rPr lang="en-US" sz="2800" b="1" dirty="0" smtClean="0"/>
              <a:t>(</a:t>
            </a:r>
            <a:r>
              <a:rPr lang="en-US" sz="2800" b="1" dirty="0"/>
              <a:t>ii) to deliver the block the processor</a:t>
            </a:r>
            <a:endParaRPr lang="en-US" sz="28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36548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Cache </a:t>
            </a:r>
            <a:r>
              <a:rPr lang="en-US" altLang="en-US" sz="3200" b="1" u="sng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Hit and Miss</a:t>
            </a:r>
            <a:endParaRPr lang="en-US" altLang="en-US" sz="3200" b="1" u="sng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4"/>
          <p:cNvSpPr>
            <a:spLocks noChangeAspect="1" noChangeArrowheads="1"/>
          </p:cNvSpPr>
          <p:nvPr/>
        </p:nvSpPr>
        <p:spPr bwMode="auto">
          <a:xfrm>
            <a:off x="2843829" y="2664251"/>
            <a:ext cx="2862263" cy="487363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Box 51"/>
          <p:cNvSpPr txBox="1">
            <a:spLocks noChangeArrowheads="1"/>
          </p:cNvSpPr>
          <p:nvPr/>
        </p:nvSpPr>
        <p:spPr bwMode="auto">
          <a:xfrm>
            <a:off x="4307504" y="1857801"/>
            <a:ext cx="8921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 type="none" w="sm" len="sm"/>
              </a14:hiddenLine>
            </a:ext>
          </a:extLst>
        </p:spPr>
        <p:txBody>
          <a:bodyPr vert="horz" wrap="none" lIns="45720" tIns="45720" rIns="4572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Request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14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6"/>
          <p:cNvSpPr>
            <a:spLocks noChangeAspect="1" noChangeArrowheads="1"/>
          </p:cNvSpPr>
          <p:nvPr/>
        </p:nvSpPr>
        <p:spPr bwMode="auto">
          <a:xfrm>
            <a:off x="3604242" y="2776964"/>
            <a:ext cx="547687" cy="24288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9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spect="1" noChangeArrowheads="1"/>
          </p:cNvSpPr>
          <p:nvPr/>
        </p:nvSpPr>
        <p:spPr bwMode="auto">
          <a:xfrm>
            <a:off x="4944092" y="2776964"/>
            <a:ext cx="547687" cy="24288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9"/>
          <p:cNvSpPr>
            <a:spLocks noChangeAspect="1" noChangeArrowheads="1"/>
          </p:cNvSpPr>
          <p:nvPr/>
        </p:nvSpPr>
        <p:spPr bwMode="auto">
          <a:xfrm>
            <a:off x="2569192" y="4431139"/>
            <a:ext cx="3409950" cy="1825625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10"/>
          <p:cNvSpPr>
            <a:spLocks noChangeAspect="1" noChangeArrowheads="1"/>
          </p:cNvSpPr>
          <p:nvPr/>
        </p:nvSpPr>
        <p:spPr bwMode="auto">
          <a:xfrm>
            <a:off x="2994642" y="4674026"/>
            <a:ext cx="549275" cy="2428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1"/>
          <p:cNvSpPr>
            <a:spLocks noChangeAspect="1" noChangeArrowheads="1"/>
          </p:cNvSpPr>
          <p:nvPr/>
        </p:nvSpPr>
        <p:spPr bwMode="auto">
          <a:xfrm>
            <a:off x="3664567" y="4674026"/>
            <a:ext cx="549275" cy="2428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2"/>
          <p:cNvSpPr>
            <a:spLocks noChangeAspect="1" noChangeArrowheads="1"/>
          </p:cNvSpPr>
          <p:nvPr/>
        </p:nvSpPr>
        <p:spPr bwMode="auto">
          <a:xfrm>
            <a:off x="4334492" y="4674026"/>
            <a:ext cx="547687" cy="2428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3"/>
          <p:cNvSpPr>
            <a:spLocks noChangeAspect="1" noChangeArrowheads="1"/>
          </p:cNvSpPr>
          <p:nvPr/>
        </p:nvSpPr>
        <p:spPr bwMode="auto">
          <a:xfrm>
            <a:off x="5004417" y="4674026"/>
            <a:ext cx="547687" cy="2428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4"/>
          <p:cNvSpPr>
            <a:spLocks noChangeAspect="1" noChangeArrowheads="1"/>
          </p:cNvSpPr>
          <p:nvPr/>
        </p:nvSpPr>
        <p:spPr bwMode="auto">
          <a:xfrm>
            <a:off x="2994642" y="5039151"/>
            <a:ext cx="549275" cy="2428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4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5"/>
          <p:cNvSpPr>
            <a:spLocks noChangeAspect="1" noChangeArrowheads="1"/>
          </p:cNvSpPr>
          <p:nvPr/>
        </p:nvSpPr>
        <p:spPr bwMode="auto">
          <a:xfrm>
            <a:off x="3664567" y="5039151"/>
            <a:ext cx="549275" cy="2428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6"/>
          <p:cNvSpPr>
            <a:spLocks noChangeAspect="1" noChangeArrowheads="1"/>
          </p:cNvSpPr>
          <p:nvPr/>
        </p:nvSpPr>
        <p:spPr bwMode="auto">
          <a:xfrm>
            <a:off x="4334492" y="5039151"/>
            <a:ext cx="547687" cy="2428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6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7"/>
          <p:cNvSpPr>
            <a:spLocks noChangeAspect="1" noChangeArrowheads="1"/>
          </p:cNvSpPr>
          <p:nvPr/>
        </p:nvSpPr>
        <p:spPr bwMode="auto">
          <a:xfrm>
            <a:off x="5004417" y="5039151"/>
            <a:ext cx="547687" cy="2428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7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18"/>
          <p:cNvSpPr>
            <a:spLocks noChangeAspect="1" noChangeArrowheads="1"/>
          </p:cNvSpPr>
          <p:nvPr/>
        </p:nvSpPr>
        <p:spPr bwMode="auto">
          <a:xfrm>
            <a:off x="2994642" y="5404276"/>
            <a:ext cx="549275" cy="2444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8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19"/>
          <p:cNvSpPr>
            <a:spLocks noChangeAspect="1" noChangeArrowheads="1"/>
          </p:cNvSpPr>
          <p:nvPr/>
        </p:nvSpPr>
        <p:spPr bwMode="auto">
          <a:xfrm>
            <a:off x="3664567" y="5404276"/>
            <a:ext cx="549275" cy="2444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9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0"/>
          <p:cNvSpPr>
            <a:spLocks noChangeAspect="1" noChangeArrowheads="1"/>
          </p:cNvSpPr>
          <p:nvPr/>
        </p:nvSpPr>
        <p:spPr bwMode="auto">
          <a:xfrm>
            <a:off x="4334492" y="5404276"/>
            <a:ext cx="547687" cy="2444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1"/>
          <p:cNvSpPr>
            <a:spLocks noChangeAspect="1" noChangeArrowheads="1"/>
          </p:cNvSpPr>
          <p:nvPr/>
        </p:nvSpPr>
        <p:spPr bwMode="auto">
          <a:xfrm>
            <a:off x="5004417" y="5404276"/>
            <a:ext cx="547687" cy="2444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2"/>
          <p:cNvSpPr>
            <a:spLocks noChangeAspect="1" noChangeArrowheads="1"/>
          </p:cNvSpPr>
          <p:nvPr/>
        </p:nvSpPr>
        <p:spPr bwMode="auto">
          <a:xfrm>
            <a:off x="2994642" y="5769401"/>
            <a:ext cx="549275" cy="2444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3"/>
          <p:cNvSpPr>
            <a:spLocks noChangeAspect="1" noChangeArrowheads="1"/>
          </p:cNvSpPr>
          <p:nvPr/>
        </p:nvSpPr>
        <p:spPr bwMode="auto">
          <a:xfrm>
            <a:off x="3664567" y="5769401"/>
            <a:ext cx="549275" cy="2444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24"/>
          <p:cNvSpPr>
            <a:spLocks noChangeAspect="1" noChangeArrowheads="1"/>
          </p:cNvSpPr>
          <p:nvPr/>
        </p:nvSpPr>
        <p:spPr bwMode="auto">
          <a:xfrm>
            <a:off x="4334492" y="5769401"/>
            <a:ext cx="547687" cy="244475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14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25"/>
          <p:cNvSpPr>
            <a:spLocks noChangeAspect="1" noChangeArrowheads="1"/>
          </p:cNvSpPr>
          <p:nvPr/>
        </p:nvSpPr>
        <p:spPr bwMode="auto">
          <a:xfrm>
            <a:off x="5004417" y="5769401"/>
            <a:ext cx="547687" cy="2444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Line 26"/>
          <p:cNvSpPr>
            <a:spLocks noChangeAspect="1" noChangeShapeType="1"/>
          </p:cNvSpPr>
          <p:nvPr/>
        </p:nvSpPr>
        <p:spPr bwMode="auto">
          <a:xfrm>
            <a:off x="4274167" y="3151614"/>
            <a:ext cx="0" cy="121761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Text Box 28"/>
          <p:cNvSpPr txBox="1">
            <a:spLocks noChangeAspect="1" noChangeArrowheads="1"/>
          </p:cNvSpPr>
          <p:nvPr/>
        </p:nvSpPr>
        <p:spPr bwMode="auto">
          <a:xfrm>
            <a:off x="2099292" y="2622976"/>
            <a:ext cx="70008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Level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k: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 Box 29"/>
          <p:cNvSpPr txBox="1">
            <a:spLocks noChangeAspect="1" noChangeArrowheads="1"/>
          </p:cNvSpPr>
          <p:nvPr/>
        </p:nvSpPr>
        <p:spPr bwMode="auto">
          <a:xfrm>
            <a:off x="1831004" y="5037564"/>
            <a:ext cx="75723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Level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k+1: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33"/>
          <p:cNvSpPr>
            <a:spLocks noChangeAspect="1" noChangeArrowheads="1"/>
          </p:cNvSpPr>
          <p:nvPr/>
        </p:nvSpPr>
        <p:spPr bwMode="auto">
          <a:xfrm>
            <a:off x="4274167" y="2776964"/>
            <a:ext cx="547687" cy="24288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14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4"/>
          <p:cNvSpPr>
            <a:spLocks noChangeAspect="1" noChangeArrowheads="1"/>
          </p:cNvSpPr>
          <p:nvPr/>
        </p:nvSpPr>
        <p:spPr bwMode="auto">
          <a:xfrm>
            <a:off x="4266229" y="2765851"/>
            <a:ext cx="547688" cy="242888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cs typeface="Arial" pitchFamily="34" charset="0"/>
              </a:rPr>
              <a:t>14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5"/>
          <p:cNvSpPr>
            <a:spLocks noChangeAspect="1" noChangeArrowheads="1"/>
          </p:cNvSpPr>
          <p:nvPr/>
        </p:nvSpPr>
        <p:spPr bwMode="auto">
          <a:xfrm>
            <a:off x="2996229" y="5770989"/>
            <a:ext cx="549275" cy="2444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Line 37"/>
          <p:cNvSpPr>
            <a:spLocks noChangeShapeType="1"/>
          </p:cNvSpPr>
          <p:nvPr/>
        </p:nvSpPr>
        <p:spPr bwMode="auto">
          <a:xfrm flipH="1" flipV="1">
            <a:off x="4251942" y="1686351"/>
            <a:ext cx="3175" cy="985838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6" name="Rectangle 38"/>
          <p:cNvSpPr>
            <a:spLocks noChangeAspect="1" noChangeArrowheads="1"/>
          </p:cNvSpPr>
          <p:nvPr/>
        </p:nvSpPr>
        <p:spPr bwMode="auto">
          <a:xfrm>
            <a:off x="3534392" y="1708576"/>
            <a:ext cx="568325" cy="252413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cs typeface="Arial" pitchFamily="34" charset="0"/>
              </a:rPr>
              <a:t>d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 Box 46"/>
          <p:cNvSpPr txBox="1">
            <a:spLocks noChangeArrowheads="1"/>
          </p:cNvSpPr>
          <p:nvPr/>
        </p:nvSpPr>
        <p:spPr bwMode="auto">
          <a:xfrm>
            <a:off x="3154979" y="2453114"/>
            <a:ext cx="176213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 type="none" w="sm" len="sm"/>
              </a14:hiddenLine>
            </a:ext>
          </a:extLst>
        </p:spPr>
        <p:txBody>
          <a:bodyPr vert="horz" wrap="none" lIns="45720" tIns="45720" rIns="4572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 Box 47"/>
          <p:cNvSpPr txBox="1">
            <a:spLocks noChangeArrowheads="1"/>
          </p:cNvSpPr>
          <p:nvPr/>
        </p:nvSpPr>
        <p:spPr bwMode="auto">
          <a:xfrm>
            <a:off x="3783629" y="2453114"/>
            <a:ext cx="176213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 type="none" w="sm" len="sm"/>
              </a14:hiddenLine>
            </a:ext>
          </a:extLst>
        </p:spPr>
        <p:txBody>
          <a:bodyPr vert="horz" wrap="none" lIns="45720" tIns="45720" rIns="4572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 Box 48"/>
          <p:cNvSpPr txBox="1">
            <a:spLocks noChangeArrowheads="1"/>
          </p:cNvSpPr>
          <p:nvPr/>
        </p:nvSpPr>
        <p:spPr bwMode="auto">
          <a:xfrm>
            <a:off x="4486892" y="2453114"/>
            <a:ext cx="176212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 type="none" w="sm" len="sm"/>
              </a14:hiddenLine>
            </a:ext>
          </a:extLst>
        </p:spPr>
        <p:txBody>
          <a:bodyPr vert="horz" wrap="none" lIns="45720" tIns="45720" rIns="4572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 Box 49"/>
          <p:cNvSpPr txBox="1">
            <a:spLocks noChangeArrowheads="1"/>
          </p:cNvSpPr>
          <p:nvPr/>
        </p:nvSpPr>
        <p:spPr bwMode="auto">
          <a:xfrm>
            <a:off x="5136179" y="2453114"/>
            <a:ext cx="176213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 type="none" w="sm" len="sm"/>
              </a14:hiddenLine>
            </a:ext>
          </a:extLst>
        </p:spPr>
        <p:txBody>
          <a:bodyPr vert="horz" wrap="none" lIns="45720" tIns="45720" rIns="4572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5"/>
          <p:cNvSpPr>
            <a:spLocks noChangeAspect="1" noChangeArrowheads="1"/>
          </p:cNvSpPr>
          <p:nvPr/>
        </p:nvSpPr>
        <p:spPr bwMode="auto">
          <a:xfrm>
            <a:off x="2964479" y="2784901"/>
            <a:ext cx="547688" cy="2428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4*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50"/>
          <p:cNvSpPr txBox="1">
            <a:spLocks noChangeArrowheads="1"/>
          </p:cNvSpPr>
          <p:nvPr/>
        </p:nvSpPr>
        <p:spPr bwMode="auto">
          <a:xfrm>
            <a:off x="2934317" y="1283126"/>
            <a:ext cx="2665412" cy="3698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CPU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731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Placement and Replacement Policies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Cache design </a:t>
            </a:r>
            <a:r>
              <a:rPr lang="en-US" sz="2800" b="1" dirty="0"/>
              <a:t>that defines the relationship of cache addresses with the higher level memory addresses </a:t>
            </a:r>
            <a:endParaRPr lang="en-US" sz="2800" b="1" dirty="0" smtClean="0"/>
          </a:p>
          <a:p>
            <a:endParaRPr lang="en-US" sz="2800" b="1" dirty="0"/>
          </a:p>
          <a:p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Placement policy </a:t>
            </a:r>
            <a:r>
              <a:rPr lang="en-US" sz="2800" b="1" dirty="0"/>
              <a:t>that determines where can the new block go? </a:t>
            </a:r>
            <a:r>
              <a:rPr lang="en-US" sz="2800" b="1" dirty="0" smtClean="0"/>
              <a:t>And</a:t>
            </a:r>
          </a:p>
          <a:p>
            <a:endParaRPr lang="en-US" sz="2800" b="1" dirty="0"/>
          </a:p>
          <a:p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Replacement policy </a:t>
            </a:r>
            <a:r>
              <a:rPr lang="en-US" sz="2800" b="1" dirty="0"/>
              <a:t>that defines which block should be evicted? </a:t>
            </a:r>
            <a:endParaRPr lang="en-US" sz="28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24204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Types of misses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 fontScale="92500"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Cold (compulsory) miss</a:t>
            </a:r>
          </a:p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occurs when the cache is empty; at the beginning of the cache access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Capacity miss</a:t>
            </a:r>
          </a:p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occurs when the set of active cache blocks (working set) is larger than the cache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Conflict miss</a:t>
            </a:r>
          </a:p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occurs when the level k cache is large enough, but multiple data objects all map to the same level k block.</a:t>
            </a:r>
          </a:p>
          <a:p>
            <a:pPr marL="0" indent="0">
              <a:buNone/>
            </a:pPr>
            <a:endParaRPr lang="en-US" sz="28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19777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Random-Access Memory (RAM)</a:t>
            </a:r>
          </a:p>
        </p:txBody>
      </p:sp>
      <p:sp>
        <p:nvSpPr>
          <p:cNvPr id="36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 lnSpcReduction="10000"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Key features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RAM is packaged as a chip.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Basic storage unit is a cell (one bit per cell).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Multiple RAM chips form a memory</a:t>
            </a:r>
          </a:p>
          <a:p>
            <a:pPr marL="0" indent="0">
              <a:buNone/>
            </a:pPr>
            <a:endParaRPr lang="en-US" sz="28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Types of RAM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Static RAM (SRAM)</a:t>
            </a:r>
          </a:p>
          <a:p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Dynamic RAM (DRAM)</a:t>
            </a:r>
          </a:p>
        </p:txBody>
      </p:sp>
    </p:spTree>
    <p:extLst>
      <p:ext uri="{BB962C8B-B14F-4D97-AF65-F5344CB8AC3E}">
        <p14:creationId xmlns:p14="http://schemas.microsoft.com/office/powerpoint/2010/main" val="3044050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Static RAM (SRAM)</a:t>
            </a:r>
          </a:p>
        </p:txBody>
      </p:sp>
      <p:sp>
        <p:nvSpPr>
          <p:cNvPr id="36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800" dirty="0" smtClean="0"/>
              <a:t>Each </a:t>
            </a:r>
            <a:r>
              <a:rPr lang="en-US" sz="2800" dirty="0"/>
              <a:t>cell stores bit with a six-transistor (Diode) circuit.</a:t>
            </a:r>
          </a:p>
          <a:p>
            <a:r>
              <a:rPr lang="en-US" sz="2800" dirty="0"/>
              <a:t>Retains value indefinitely, as long as it is kept powered.</a:t>
            </a:r>
          </a:p>
          <a:p>
            <a:r>
              <a:rPr lang="en-US" sz="2800" dirty="0"/>
              <a:t>Relatively insensitive to disturbances such as electrical noise.</a:t>
            </a:r>
          </a:p>
          <a:p>
            <a:r>
              <a:rPr lang="en-US" sz="2800" dirty="0"/>
              <a:t>Faster and more expensive than DRAM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86407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Dynamic RAM (DRAM)</a:t>
            </a:r>
          </a:p>
        </p:txBody>
      </p:sp>
      <p:sp>
        <p:nvSpPr>
          <p:cNvPr id="36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r>
              <a:rPr lang="en-US" sz="2800" dirty="0" smtClean="0"/>
              <a:t>Each </a:t>
            </a:r>
            <a:r>
              <a:rPr lang="en-US" sz="2800" dirty="0"/>
              <a:t>cell stores bit with a capacitor and transistor.</a:t>
            </a:r>
          </a:p>
          <a:p>
            <a:r>
              <a:rPr lang="en-US" sz="2800" dirty="0"/>
              <a:t>Value must be refreshed every 10-100 </a:t>
            </a:r>
            <a:r>
              <a:rPr lang="en-US" sz="2800" dirty="0" err="1"/>
              <a:t>ms.</a:t>
            </a:r>
            <a:endParaRPr lang="en-US" sz="2800" dirty="0"/>
          </a:p>
          <a:p>
            <a:r>
              <a:rPr lang="en-US" sz="2800" dirty="0"/>
              <a:t>Sensitive to disturbances.</a:t>
            </a:r>
          </a:p>
          <a:p>
            <a:r>
              <a:rPr lang="en-US" sz="2800" dirty="0"/>
              <a:t>Slower and cheaper than SRAM.</a:t>
            </a:r>
          </a:p>
        </p:txBody>
      </p:sp>
    </p:spTree>
    <p:extLst>
      <p:ext uri="{BB962C8B-B14F-4D97-AF65-F5344CB8AC3E}">
        <p14:creationId xmlns:p14="http://schemas.microsoft.com/office/powerpoint/2010/main" val="4014555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SRAM vs DRAM Summary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457200" y="2362200"/>
            <a:ext cx="8286750" cy="203993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	Tran.	Access			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	per bit	 time	Persist?	Sensitive?	Cost	Applications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elvetica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SRAM	6	1X	Yes	No		100x	cache memories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elvetica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DRAM	1	10X	No	Yes		1X	Main memories,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cs typeface="Arial" pitchFamily="34" charset="0"/>
              </a:rPr>
              <a:t>							frame buffers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599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Enhanced DRAMs 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1:	Fast Page Mode DRAM (FPM DRAM)</a:t>
            </a:r>
          </a:p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In normal DRAM, we can only read and write M-bit at time because only one row and one column is selected at any time by the row and column </a:t>
            </a:r>
            <a: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address</a:t>
            </a:r>
          </a:p>
          <a:p>
            <a:pPr marL="0" indent="0">
              <a:buNone/>
            </a:pPr>
            <a:endParaRPr lang="en-US" sz="2800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2: Extended data out DRAM (EDO DRAM)</a:t>
            </a:r>
          </a:p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It is the Enhanced FPM DRAM with more closely spaced CAS </a:t>
            </a:r>
            <a: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signals (</a:t>
            </a:r>
            <a:r>
              <a:rPr lang="en-US" dirty="0" smtClean="0"/>
              <a:t>Channel-associated signaling)</a:t>
            </a:r>
            <a:endParaRPr lang="en-US" sz="28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US" sz="24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643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Enhanced DRAMs 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3: Synchronous DRAM (SDRAM)</a:t>
            </a:r>
          </a:p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It is driven with rising clock edge instead of asynchronous control signals</a:t>
            </a:r>
            <a: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</a:p>
          <a:p>
            <a:pPr marL="0" indent="0">
              <a:buNone/>
            </a:pPr>
            <a:endParaRPr lang="en-US" sz="2800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4:	Double Data Rate synchronous DRAM (DDR SDRAM)</a:t>
            </a:r>
          </a:p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It is Enhancement of SDRAM that uses both clock edges as control signals.</a:t>
            </a:r>
          </a:p>
          <a:p>
            <a:pPr marL="0" indent="0">
              <a:buNone/>
            </a:pPr>
            <a:endParaRPr lang="en-US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28285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7504" y="476671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Enhanced DRAMs 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568952" cy="4968551"/>
          </a:xfrm>
        </p:spPr>
        <p:txBody>
          <a:bodyPr anchor="t" anchorCtr="0">
            <a:norm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5: 	Video RAM (VRAM)</a:t>
            </a:r>
          </a:p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It is like FPM DRAM, but output is produced by shifting row buffer; and is</a:t>
            </a:r>
          </a:p>
          <a:p>
            <a:pPr marL="0" indent="0">
              <a:buNone/>
            </a:pPr>
            <a:r>
              <a:rPr lang="en-US" sz="28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Dual ported to allow concurrent reads and writes</a:t>
            </a:r>
          </a:p>
        </p:txBody>
      </p:sp>
    </p:spTree>
    <p:extLst>
      <p:ext uri="{BB962C8B-B14F-4D97-AF65-F5344CB8AC3E}">
        <p14:creationId xmlns:p14="http://schemas.microsoft.com/office/powerpoint/2010/main" val="204168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</Template>
  <TotalTime>7336</TotalTime>
  <Words>724</Words>
  <Application>Microsoft Office PowerPoint</Application>
  <PresentationFormat>On-screen Show (4:3)</PresentationFormat>
  <Paragraphs>230</Paragraphs>
  <Slides>25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</vt:lpstr>
      <vt:lpstr>Courier New</vt:lpstr>
      <vt:lpstr>Helvetica</vt:lpstr>
      <vt:lpstr>Times New Roman</vt:lpstr>
      <vt:lpstr>Trebuchet MS</vt:lpstr>
      <vt:lpstr>Verdana</vt:lpstr>
      <vt:lpstr>Wingdings 2</vt:lpstr>
      <vt:lpstr>Summer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IIUI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and Design of Algorithms</dc:title>
  <dc:creator>sofia kanwal</dc:creator>
  <cp:lastModifiedBy>soft tech</cp:lastModifiedBy>
  <cp:revision>1029</cp:revision>
  <dcterms:created xsi:type="dcterms:W3CDTF">2007-02-13T06:15:20Z</dcterms:created>
  <dcterms:modified xsi:type="dcterms:W3CDTF">2019-01-08T10:59:46Z</dcterms:modified>
</cp:coreProperties>
</file>